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27"/>
  </p:notesMasterIdLst>
  <p:sldIdLst>
    <p:sldId id="256" r:id="rId3"/>
    <p:sldId id="28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81" r:id="rId17"/>
    <p:sldId id="283" r:id="rId18"/>
    <p:sldId id="271" r:id="rId19"/>
    <p:sldId id="272" r:id="rId20"/>
    <p:sldId id="275" r:id="rId21"/>
    <p:sldId id="284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Google Sans" panose="020B0604020202020204" charset="0"/>
      <p:regular r:id="rId32"/>
      <p:bold r:id="rId33"/>
      <p:italic r:id="rId34"/>
      <p:boldItalic r:id="rId35"/>
    </p:embeddedFont>
    <p:embeddedFont>
      <p:font typeface="Google Sans Medium" panose="020B0604020202020204" charset="0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Open Sans SemiBold" panose="020B0706030804020204" pitchFamily="34" charset="0"/>
      <p:regular r:id="rId44"/>
      <p:bold r:id="rId45"/>
      <p:italic r:id="rId46"/>
      <p:boldItalic r:id="rId47"/>
    </p:embeddedFont>
    <p:embeddedFont>
      <p:font typeface="Roboto Light" panose="02000000000000000000" pitchFamily="2" charset="0"/>
      <p:regular r:id="rId48"/>
      <p: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2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d03e5b75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d03e5b75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ed80ebc1c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ed80ebc1c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d03e5b75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d03e5b75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ed80ebc1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ced80ebc1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ed80ebc1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ed80ebc1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0eb0b58b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0eb0b58b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0eb0b58bb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0eb0b58bb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d03e5b75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d03e5b75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800de29cc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800de29cc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cd03e5b75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cd03e5b75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800de29c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800de29c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d1fef0813_1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2250" y="725488"/>
            <a:ext cx="6445250" cy="3625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d1fef0813_11_176:notes"/>
          <p:cNvSpPr txBox="1">
            <a:spLocks noGrp="1"/>
          </p:cNvSpPr>
          <p:nvPr>
            <p:ph type="body" idx="1"/>
          </p:nvPr>
        </p:nvSpPr>
        <p:spPr>
          <a:xfrm>
            <a:off x="688975" y="4593749"/>
            <a:ext cx="5511800" cy="4351973"/>
          </a:xfrm>
          <a:prstGeom prst="rect">
            <a:avLst/>
          </a:prstGeom>
        </p:spPr>
        <p:txBody>
          <a:bodyPr spcFirstLastPara="1" wrap="square" lIns="94616" tIns="94616" rIns="94616" bIns="94616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d03e5b75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d03e5b75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cd03e5b752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cd03e5b752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cd03e5b752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cd03e5b752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ed80ebc1c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ed80ebc1c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ed80ebc1c_1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ed80ebc1c_1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ed80ebc1c_1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ed80ebc1c_1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d03e5b75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d03e5b75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d03e5b7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d03e5b75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d03e5b752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d03e5b752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ed80ebc1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ed80ebc1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ed80ebc1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ced80ebc1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" name="Google Shape;7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9" name="Google Shape;10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3" name="Google Shape;113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84" name="Google Shape;84;p2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8421698" y="4841325"/>
            <a:ext cx="464876" cy="1529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/>
          <p:cNvSpPr txBox="1"/>
          <p:nvPr/>
        </p:nvSpPr>
        <p:spPr>
          <a:xfrm>
            <a:off x="560201" y="1642617"/>
            <a:ext cx="617020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3600" dirty="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hr-HR" sz="3600" dirty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App</a:t>
            </a:r>
            <a:r>
              <a:rPr lang="hr-HR" sz="3600" dirty="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hr-HR" sz="3600" dirty="0">
                <a:solidFill>
                  <a:srgbClr val="E1207A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Design</a:t>
            </a:r>
          </a:p>
        </p:txBody>
      </p:sp>
      <p:sp>
        <p:nvSpPr>
          <p:cNvPr id="154" name="Google Shape;154;p40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4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By</a:t>
            </a:r>
            <a:r>
              <a:rPr lang="hr-H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Kristina Dunai</a:t>
            </a:r>
          </a:p>
        </p:txBody>
      </p:sp>
      <p:cxnSp>
        <p:nvCxnSpPr>
          <p:cNvPr id="155" name="Google Shape;155;p40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6" name="Google Shape;1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1E795BE8-283A-4343-8157-7CA0BDDF71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0200" y="972042"/>
            <a:ext cx="3773471" cy="57173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900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9"/>
          <p:cNvSpPr txBox="1"/>
          <p:nvPr/>
        </p:nvSpPr>
        <p:spPr>
          <a:xfrm>
            <a:off x="3721275" y="1886850"/>
            <a:ext cx="6302100" cy="13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Paper wireframes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Usability studies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49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6" name="Google Shape;246;p49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3" name="Google Shape;253;p50"/>
          <p:cNvSpPr txBox="1"/>
          <p:nvPr/>
        </p:nvSpPr>
        <p:spPr>
          <a:xfrm>
            <a:off x="517675" y="1139776"/>
            <a:ext cx="2421300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Taking the time to draft iterations of each screen of the app on paper ensured that the elements that made it to digital wireframes would be well-suited to address user pain points. For the home screen, I prioritized a </a:t>
            </a:r>
            <a:r>
              <a:rPr lang="en-US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quick and easy ordering process</a:t>
            </a: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help users save time. 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Picture 2" descr="A piece of paper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AAA3DF64-FE12-4C77-9ED1-BC6BB1BA4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7528" y="774027"/>
            <a:ext cx="5054998" cy="378253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BA99D5F4-5EC5-4F52-9201-612047B2A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051" y="1078450"/>
            <a:ext cx="4105951" cy="3088017"/>
          </a:xfrm>
          <a:prstGeom prst="rect">
            <a:avLst/>
          </a:prstGeom>
        </p:spPr>
      </p:pic>
      <p:sp>
        <p:nvSpPr>
          <p:cNvPr id="259" name="Google Shape;259;p51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51"/>
          <p:cNvSpPr txBox="1"/>
          <p:nvPr/>
        </p:nvSpPr>
        <p:spPr>
          <a:xfrm>
            <a:off x="517675" y="1522550"/>
            <a:ext cx="24213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As the initial design phase continued, I made sure to base screen designs on feedback and findings from  the user research.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2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2" name="Google Shape;272;p52"/>
          <p:cNvSpPr txBox="1"/>
          <p:nvPr/>
        </p:nvSpPr>
        <p:spPr>
          <a:xfrm>
            <a:off x="517675" y="1522550"/>
            <a:ext cx="24213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Easy navigation was a key user need to address in the designs in addition to equipping the app to work with assistive technologies.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FE37C8-D10B-4164-8C1E-F5C94C712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0187" y="166687"/>
            <a:ext cx="1190625" cy="4810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88A06-EB92-4C1D-B4E3-5A9E6DE43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844" y="139412"/>
            <a:ext cx="1181100" cy="13239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" name="Google Shape;286;p53"/>
          <p:cNvSpPr txBox="1"/>
          <p:nvPr/>
        </p:nvSpPr>
        <p:spPr>
          <a:xfrm>
            <a:off x="517675" y="1404045"/>
            <a:ext cx="2915400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Using the completed set of digital wireframes, I created a low-fidelity prototype. The primary user flow I connected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adopting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</a:t>
            </a:r>
            <a:r>
              <a:rPr lang="en-US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so the prototype could be used in a usability study.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r-HR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A04693-0DD1-49D0-A4A1-AE3B98D5E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30" y="1365385"/>
            <a:ext cx="5031968" cy="313178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/>
          <p:nvPr/>
        </p:nvSpPr>
        <p:spPr>
          <a:xfrm>
            <a:off x="6169938" y="1063107"/>
            <a:ext cx="2723100" cy="2188707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3257313" y="1052483"/>
            <a:ext cx="2723100" cy="2188707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3" name="Google Shape;83;p18"/>
          <p:cNvSpPr/>
          <p:nvPr/>
        </p:nvSpPr>
        <p:spPr>
          <a:xfrm>
            <a:off x="344688" y="1054504"/>
            <a:ext cx="2723100" cy="3888999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8"/>
          <p:cNvSpPr txBox="1"/>
          <p:nvPr/>
        </p:nvSpPr>
        <p:spPr>
          <a:xfrm>
            <a:off x="455700" y="1042067"/>
            <a:ext cx="24813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Research Questions</a:t>
            </a:r>
            <a:endParaRPr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455700" y="1427144"/>
            <a:ext cx="2481300" cy="213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How long does it take a user to find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dog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for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adoption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Are </a:t>
            </a: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users able successfully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review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what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they want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What can we learn from the user flow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, </a:t>
            </a: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and what are the steps user take to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find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an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informations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that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is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</a:t>
            </a:r>
            <a:r>
              <a:rPr lang="hr-HR" sz="12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looking</a:t>
            </a: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? </a:t>
            </a:r>
            <a:endParaRPr lang="hr-HR" sz="12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Are there any parts of the </a:t>
            </a:r>
            <a:r>
              <a:rPr lang="hr-HR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web site </a:t>
            </a:r>
            <a:r>
              <a:rPr lang="en-US" sz="12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where users are getting stuck? </a:t>
            </a:r>
            <a:endParaRPr lang="hr-HR" sz="12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3312598" y="1065802"/>
            <a:ext cx="24813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Participants</a:t>
            </a:r>
            <a:endParaRPr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3323346" y="1403570"/>
            <a:ext cx="2481300" cy="22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5</a:t>
            </a:r>
            <a:r>
              <a:rPr lang="en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participants </a:t>
            </a: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Two males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,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two females an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d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one non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-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binary individual between the age of 20 to 65</a:t>
            </a:r>
            <a:endParaRPr lang="hr-HR"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hr-HR"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Participants order at least once a month </a:t>
            </a: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6180671" y="1065802"/>
            <a:ext cx="24813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rPr>
              <a:t>Methodology</a:t>
            </a:r>
            <a:endParaRPr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6169938" y="1403570"/>
            <a:ext cx="2481300" cy="22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15</a:t>
            </a:r>
            <a:r>
              <a:rPr lang="en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minutes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per 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participant </a:t>
            </a: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Croatia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, 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remote </a:t>
            </a: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U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n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moderated usability study </a:t>
            </a:r>
            <a:endParaRPr lang="hr-HR"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U</a:t>
            </a:r>
            <a:r>
              <a:rPr lang="en-US" sz="1300" dirty="0" err="1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sers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were asked to perform task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s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 in a low</a:t>
            </a:r>
            <a:r>
              <a:rPr lang="hr-HR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-</a:t>
            </a:r>
            <a:r>
              <a:rPr lang="en-US" sz="1300" dirty="0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rPr>
              <a:t>fidelity prototype </a:t>
            </a:r>
            <a:endParaRPr sz="1300" dirty="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273625" y="404600"/>
            <a:ext cx="1764900" cy="488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Study Details</a:t>
            </a:r>
            <a:endParaRPr sz="1800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>
            <a:off x="228525" y="1837775"/>
            <a:ext cx="2039400" cy="27618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/>
          <p:nvPr/>
        </p:nvSpPr>
        <p:spPr>
          <a:xfrm>
            <a:off x="416850" y="946425"/>
            <a:ext cx="1657500" cy="16575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3"/>
          <p:cNvSpPr/>
          <p:nvPr/>
        </p:nvSpPr>
        <p:spPr>
          <a:xfrm>
            <a:off x="2393575" y="1837775"/>
            <a:ext cx="2039400" cy="27618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3"/>
          <p:cNvSpPr/>
          <p:nvPr/>
        </p:nvSpPr>
        <p:spPr>
          <a:xfrm>
            <a:off x="2581900" y="946425"/>
            <a:ext cx="1657500" cy="16575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4634825" y="1837775"/>
            <a:ext cx="2039400" cy="27618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3"/>
          <p:cNvSpPr/>
          <p:nvPr/>
        </p:nvSpPr>
        <p:spPr>
          <a:xfrm>
            <a:off x="4823150" y="946425"/>
            <a:ext cx="1657500" cy="16575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3"/>
          <p:cNvSpPr/>
          <p:nvPr/>
        </p:nvSpPr>
        <p:spPr>
          <a:xfrm>
            <a:off x="6876075" y="1837775"/>
            <a:ext cx="2039400" cy="27618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7064400" y="946425"/>
            <a:ext cx="1657500" cy="16575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355641" y="1505617"/>
            <a:ext cx="17799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Fast ordering </a:t>
            </a:r>
            <a:endParaRPr sz="15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2510112" y="1505617"/>
            <a:ext cx="17799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Customization options </a:t>
            </a:r>
            <a:endParaRPr sz="15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4764583" y="1505617"/>
            <a:ext cx="17799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Recommendation </a:t>
            </a:r>
            <a:endParaRPr sz="15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7003343" y="1505617"/>
            <a:ext cx="1779600" cy="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Saving past orders  </a:t>
            </a:r>
            <a:endParaRPr sz="15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5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418479" y="2545251"/>
            <a:ext cx="1779900" cy="1651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Users need a way to order more quickly without having to go through the full build an order process </a:t>
            </a: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2526654" y="2545252"/>
            <a:ext cx="1779900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Users need better customization options when making the multiple order </a:t>
            </a: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4764579" y="2547877"/>
            <a:ext cx="1779900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Users </a:t>
            </a:r>
            <a:r>
              <a:rPr lang="hr-HR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n</a:t>
            </a:r>
            <a:r>
              <a:rPr lang="en-US" sz="1100" dirty="0" err="1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ee</a:t>
            </a:r>
            <a:r>
              <a:rPr lang="hr-HR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d</a:t>
            </a:r>
            <a:r>
              <a:rPr lang="en-US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 to see recommended items </a:t>
            </a: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7002504" y="2547877"/>
            <a:ext cx="1779900" cy="13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59595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Roboto Light"/>
              </a:rPr>
              <a:t>Users need to see past orders to review them  </a:t>
            </a:r>
            <a:endParaRPr sz="1100" dirty="0">
              <a:solidFill>
                <a:srgbClr val="59595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Roboto Light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273625" y="404600"/>
            <a:ext cx="46071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ogle Sans"/>
              </a:rPr>
              <a:t>Research insights </a:t>
            </a:r>
            <a:endParaRPr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Google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9" grpId="0" animBg="1"/>
      <p:bldP spid="131" grpId="0" animBg="1"/>
      <p:bldP spid="133" grpId="0" animBg="1"/>
      <p:bldP spid="138" grpId="0"/>
      <p:bldP spid="139" grpId="0"/>
      <p:bldP spid="140" grpId="0"/>
      <p:bldP spid="1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853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5"/>
          <p:cNvSpPr txBox="1"/>
          <p:nvPr/>
        </p:nvSpPr>
        <p:spPr>
          <a:xfrm>
            <a:off x="3721275" y="2048400"/>
            <a:ext cx="399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4" name="Google Shape;314;p55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15" name="Google Shape;315;p55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6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56"/>
          <p:cNvSpPr txBox="1"/>
          <p:nvPr/>
        </p:nvSpPr>
        <p:spPr>
          <a:xfrm>
            <a:off x="517675" y="1522550"/>
            <a:ext cx="24213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Early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designs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didn’t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have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 separate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page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describe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each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ready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adoption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and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fun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facts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C600CB-4C17-4DD6-91BD-99005C036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051" y="707633"/>
            <a:ext cx="5077268" cy="397390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9"/>
          <p:cNvSpPr txBox="1"/>
          <p:nvPr/>
        </p:nvSpPr>
        <p:spPr>
          <a:xfrm>
            <a:off x="517675" y="524350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9A336-6BB1-48C6-B321-8EB284181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289" y="1666400"/>
            <a:ext cx="6724650" cy="2952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1"/>
          <p:cNvSpPr txBox="1"/>
          <p:nvPr/>
        </p:nvSpPr>
        <p:spPr>
          <a:xfrm>
            <a:off x="1231075" y="1604200"/>
            <a:ext cx="4086000" cy="226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algn="just"/>
            <a:r>
              <a:rPr lang="en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AnimalShelter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completely adequate for housing and care of abandoned dogs in. All dogs that are ready for adoption in the shelter have been vaccinated against rabies and all common infectious diseases,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microchipped, and the adults have also been spayed or neutered.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AnimalShelter’s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targets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people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wants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donate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shelter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buying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products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but are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busy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visit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r-HR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shelter</a:t>
            </a:r>
            <a:r>
              <a:rPr lang="hr-HR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41"/>
          <p:cNvSpPr/>
          <p:nvPr/>
        </p:nvSpPr>
        <p:spPr>
          <a:xfrm>
            <a:off x="517675" y="16042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1"/>
          <p:cNvSpPr txBox="1"/>
          <p:nvPr/>
        </p:nvSpPr>
        <p:spPr>
          <a:xfrm>
            <a:off x="1231075" y="358765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October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2021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41"/>
          <p:cNvSpPr/>
          <p:nvPr/>
        </p:nvSpPr>
        <p:spPr>
          <a:xfrm>
            <a:off x="517675" y="374286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1"/>
          <p:cNvSpPr/>
          <p:nvPr/>
        </p:nvSpPr>
        <p:spPr>
          <a:xfrm>
            <a:off x="643388" y="3862757"/>
            <a:ext cx="261874" cy="260801"/>
          </a:xfrm>
          <a:custGeom>
            <a:avLst/>
            <a:gdLst/>
            <a:ahLst/>
            <a:cxnLst/>
            <a:rect l="l" t="t" r="r" b="b"/>
            <a:pathLst>
              <a:path w="1048" h="1045" extrusionOk="0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1"/>
          <p:cNvSpPr/>
          <p:nvPr/>
        </p:nvSpPr>
        <p:spPr>
          <a:xfrm>
            <a:off x="610514" y="1752262"/>
            <a:ext cx="327623" cy="217176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Picture 3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B687BBD-AEA3-46BE-AB5D-74BE32E44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668" y="524350"/>
            <a:ext cx="2552171" cy="18987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0415F8B-237C-4600-A30C-A09C90B8C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668" y="2564067"/>
            <a:ext cx="2552171" cy="19343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/>
        </p:nvSpPr>
        <p:spPr>
          <a:xfrm>
            <a:off x="517675" y="4481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Accessibility considerations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4" name="Google Shape;274;p41"/>
          <p:cNvSpPr/>
          <p:nvPr/>
        </p:nvSpPr>
        <p:spPr>
          <a:xfrm>
            <a:off x="517675" y="1624725"/>
            <a:ext cx="2436300" cy="23808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41"/>
          <p:cNvSpPr txBox="1"/>
          <p:nvPr/>
        </p:nvSpPr>
        <p:spPr>
          <a:xfrm>
            <a:off x="711325" y="2070200"/>
            <a:ext cx="2049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Provided access 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to users who are vision impaired through adding alt text to images for screen readers.</a:t>
            </a:r>
            <a:endParaRPr dirty="0"/>
          </a:p>
        </p:txBody>
      </p:sp>
      <p:sp>
        <p:nvSpPr>
          <p:cNvPr id="276" name="Google Shape;276;p41"/>
          <p:cNvSpPr/>
          <p:nvPr/>
        </p:nvSpPr>
        <p:spPr>
          <a:xfrm>
            <a:off x="3175275" y="1624725"/>
            <a:ext cx="2436300" cy="23808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41"/>
          <p:cNvSpPr txBox="1"/>
          <p:nvPr/>
        </p:nvSpPr>
        <p:spPr>
          <a:xfrm>
            <a:off x="3368925" y="2070200"/>
            <a:ext cx="2049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Used icons to </a:t>
            </a:r>
            <a:b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help make </a:t>
            </a:r>
            <a:b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navigation easier.</a:t>
            </a:r>
            <a:endParaRPr/>
          </a:p>
        </p:txBody>
      </p:sp>
      <p:sp>
        <p:nvSpPr>
          <p:cNvPr id="278" name="Google Shape;278;p41"/>
          <p:cNvSpPr/>
          <p:nvPr/>
        </p:nvSpPr>
        <p:spPr>
          <a:xfrm>
            <a:off x="5832875" y="1624725"/>
            <a:ext cx="2436300" cy="23808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41"/>
          <p:cNvSpPr txBox="1"/>
          <p:nvPr/>
        </p:nvSpPr>
        <p:spPr>
          <a:xfrm>
            <a:off x="6026525" y="2070200"/>
            <a:ext cx="2242650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Used detailed 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imagery for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products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help all users 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better understand 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designs.</a:t>
            </a:r>
            <a:endParaRPr dirty="0"/>
          </a:p>
        </p:txBody>
      </p:sp>
      <p:sp>
        <p:nvSpPr>
          <p:cNvPr id="280" name="Google Shape;280;p41"/>
          <p:cNvSpPr/>
          <p:nvPr/>
        </p:nvSpPr>
        <p:spPr>
          <a:xfrm>
            <a:off x="1479175" y="13863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1" name="Google Shape;281;p41"/>
          <p:cNvSpPr/>
          <p:nvPr/>
        </p:nvSpPr>
        <p:spPr>
          <a:xfrm>
            <a:off x="4136775" y="13863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2" name="Google Shape;282;p41"/>
          <p:cNvSpPr/>
          <p:nvPr/>
        </p:nvSpPr>
        <p:spPr>
          <a:xfrm>
            <a:off x="6794375" y="13863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368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1"/>
          <p:cNvSpPr txBox="1"/>
          <p:nvPr/>
        </p:nvSpPr>
        <p:spPr>
          <a:xfrm>
            <a:off x="3721275" y="2210100"/>
            <a:ext cx="2275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2" name="Google Shape;382;p61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83" name="Google Shape;383;p6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2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9" name="Google Shape;389;p62"/>
          <p:cNvSpPr txBox="1"/>
          <p:nvPr/>
        </p:nvSpPr>
        <p:spPr>
          <a:xfrm>
            <a:off x="539600" y="2237975"/>
            <a:ext cx="3446100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  <a:endParaRPr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web site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makes users feel like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AnimaShelter’s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site 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really thinks about how to meet their needs.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One quote from peer feedback: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“The 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site</a:t>
            </a:r>
            <a:r>
              <a:rPr lang="en-US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made it so easy and fun to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i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review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i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dogs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i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i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</a:t>
            </a:r>
            <a:r>
              <a:rPr lang="en-US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! I would definitely use this </a:t>
            </a:r>
            <a:r>
              <a:rPr lang="hr-HR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site</a:t>
            </a:r>
            <a:r>
              <a:rPr lang="en-US" sz="1200" i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.”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0" name="Google Shape;390;p62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62"/>
          <p:cNvSpPr txBox="1"/>
          <p:nvPr/>
        </p:nvSpPr>
        <p:spPr>
          <a:xfrm>
            <a:off x="4495800" y="2237975"/>
            <a:ext cx="3446100" cy="189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I learned:</a:t>
            </a:r>
            <a:endParaRPr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While designing the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AnimaShelter’s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web site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I learned that the first ideas for the 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site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are only the beginning of the process. Usability studies and peer feedback influenced each iteration of the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sites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designs.</a:t>
            </a:r>
            <a:endParaRPr lang="en-US"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2" name="Google Shape;392;p62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62"/>
          <p:cNvSpPr/>
          <p:nvPr/>
        </p:nvSpPr>
        <p:spPr>
          <a:xfrm>
            <a:off x="679050" y="1660250"/>
            <a:ext cx="234394" cy="260801"/>
          </a:xfrm>
          <a:custGeom>
            <a:avLst/>
            <a:gdLst/>
            <a:ahLst/>
            <a:cxnLst/>
            <a:rect l="l" t="t" r="r" b="b"/>
            <a:pathLst>
              <a:path w="941" h="1045" extrusionOk="0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4" name="Google Shape;394;p62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395" name="Google Shape;395;p62"/>
            <p:cNvSpPr/>
            <p:nvPr/>
          </p:nvSpPr>
          <p:spPr>
            <a:xfrm>
              <a:off x="420350" y="238125"/>
              <a:ext cx="6779275" cy="5238750"/>
            </a:xfrm>
            <a:custGeom>
              <a:avLst/>
              <a:gdLst/>
              <a:ahLst/>
              <a:cxnLst/>
              <a:rect l="l" t="t" r="r" b="b"/>
              <a:pathLst>
                <a:path w="271171" h="209550" extrusionOk="0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2"/>
            <p:cNvSpPr/>
            <p:nvPr/>
          </p:nvSpPr>
          <p:spPr>
            <a:xfrm>
              <a:off x="4118525" y="162550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2"/>
            <p:cNvSpPr/>
            <p:nvPr/>
          </p:nvSpPr>
          <p:spPr>
            <a:xfrm>
              <a:off x="4118525" y="2444600"/>
              <a:ext cx="2157675" cy="768075"/>
            </a:xfrm>
            <a:custGeom>
              <a:avLst/>
              <a:gdLst/>
              <a:ahLst/>
              <a:cxnLst/>
              <a:rect l="l" t="t" r="r" b="b"/>
              <a:pathLst>
                <a:path w="86307" h="30723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2"/>
            <p:cNvSpPr/>
            <p:nvPr/>
          </p:nvSpPr>
          <p:spPr>
            <a:xfrm>
              <a:off x="4118525" y="326815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3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63"/>
          <p:cNvSpPr/>
          <p:nvPr/>
        </p:nvSpPr>
        <p:spPr>
          <a:xfrm>
            <a:off x="834255" y="1586629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63"/>
          <p:cNvSpPr/>
          <p:nvPr/>
        </p:nvSpPr>
        <p:spPr>
          <a:xfrm>
            <a:off x="5098275" y="1586629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3"/>
          <p:cNvSpPr/>
          <p:nvPr/>
        </p:nvSpPr>
        <p:spPr>
          <a:xfrm>
            <a:off x="1795755" y="1356538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11" name="Google Shape;411;p63"/>
          <p:cNvSpPr/>
          <p:nvPr/>
        </p:nvSpPr>
        <p:spPr>
          <a:xfrm>
            <a:off x="6182705" y="1329979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2" name="Google Shape;311;p44">
            <a:extLst>
              <a:ext uri="{FF2B5EF4-FFF2-40B4-BE49-F238E27FC236}">
                <a16:creationId xmlns:a16="http://schemas.microsoft.com/office/drawing/2014/main" id="{DAD2843E-5096-4A59-9F58-7F5EC5D4EE5E}"/>
              </a:ext>
            </a:extLst>
          </p:cNvPr>
          <p:cNvSpPr txBox="1"/>
          <p:nvPr/>
        </p:nvSpPr>
        <p:spPr>
          <a:xfrm>
            <a:off x="856120" y="2099929"/>
            <a:ext cx="24759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 another round of usability studies to validate whether the pain points users experienced have been effectively addressed.</a:t>
            </a:r>
            <a:endParaRPr dirty="0"/>
          </a:p>
        </p:txBody>
      </p:sp>
      <p:sp>
        <p:nvSpPr>
          <p:cNvPr id="13" name="Google Shape;313;p44">
            <a:extLst>
              <a:ext uri="{FF2B5EF4-FFF2-40B4-BE49-F238E27FC236}">
                <a16:creationId xmlns:a16="http://schemas.microsoft.com/office/drawing/2014/main" id="{C2C049B2-5D6D-4960-8C29-F9AE3E8DB3FA}"/>
              </a:ext>
            </a:extLst>
          </p:cNvPr>
          <p:cNvSpPr txBox="1"/>
          <p:nvPr/>
        </p:nvSpPr>
        <p:spPr>
          <a:xfrm>
            <a:off x="5221205" y="2099929"/>
            <a:ext cx="24363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 more user research to determine any new areas of need.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4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8" name="Google Shape;418;p64"/>
          <p:cNvSpPr txBox="1"/>
          <p:nvPr/>
        </p:nvSpPr>
        <p:spPr>
          <a:xfrm>
            <a:off x="3064600" y="-1016100"/>
            <a:ext cx="6509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next steps you would take with this project and why. Feel free to organize next steps in a bullet point list.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64"/>
          <p:cNvSpPr txBox="1"/>
          <p:nvPr/>
        </p:nvSpPr>
        <p:spPr>
          <a:xfrm>
            <a:off x="919075" y="2461800"/>
            <a:ext cx="71361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Thank you for your time reviewing my work on the 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AnimalShelter web site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! If you’d like to</a:t>
            </a:r>
            <a:b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see more or get in touch, my contact information is provided below.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Email: </a:t>
            </a:r>
            <a:endParaRPr lang="hr-HR"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Website:</a:t>
            </a:r>
            <a:endParaRPr lang="en-US" sz="1200" u="sng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1" name="Google Shape;421;p6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64"/>
          <p:cNvSpPr/>
          <p:nvPr/>
        </p:nvSpPr>
        <p:spPr>
          <a:xfrm>
            <a:off x="4361825" y="1734124"/>
            <a:ext cx="250599" cy="249449"/>
          </a:xfrm>
          <a:custGeom>
            <a:avLst/>
            <a:gdLst/>
            <a:ahLst/>
            <a:cxnLst/>
            <a:rect l="l" t="t" r="r" b="b"/>
            <a:pathLst>
              <a:path w="964" h="962" extrusionOk="0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2"/>
          <p:cNvSpPr txBox="1"/>
          <p:nvPr/>
        </p:nvSpPr>
        <p:spPr>
          <a:xfrm>
            <a:off x="517675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Busy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lovers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lack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time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visit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see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adoption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4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2"/>
          <p:cNvSpPr txBox="1"/>
          <p:nvPr/>
        </p:nvSpPr>
        <p:spPr>
          <a:xfrm>
            <a:off x="4572000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Design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web site for AnimalShelter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that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allows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easily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find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walk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adoption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became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sponsor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volunteer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etc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42"/>
          <p:cNvSpPr/>
          <p:nvPr/>
        </p:nvSpPr>
        <p:spPr>
          <a:xfrm>
            <a:off x="4684213" y="1653525"/>
            <a:ext cx="288875" cy="274249"/>
          </a:xfrm>
          <a:custGeom>
            <a:avLst/>
            <a:gdLst/>
            <a:ahLst/>
            <a:cxnLst/>
            <a:rect l="l" t="t" r="r" b="b"/>
            <a:pathLst>
              <a:path w="1045" h="993" extrusionOk="0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42"/>
          <p:cNvSpPr/>
          <p:nvPr/>
        </p:nvSpPr>
        <p:spPr>
          <a:xfrm>
            <a:off x="640475" y="1656801"/>
            <a:ext cx="267700" cy="267700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/>
        </p:nvSpPr>
        <p:spPr>
          <a:xfrm>
            <a:off x="517675" y="2237975"/>
            <a:ext cx="3446100" cy="1061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UX designer designing an 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web site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Animal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from conception to delivery.</a:t>
            </a:r>
            <a:endParaRPr lang="en-US"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4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43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43"/>
          <p:cNvSpPr txBox="1"/>
          <p:nvPr/>
        </p:nvSpPr>
        <p:spPr>
          <a:xfrm>
            <a:off x="4572000" y="2237975"/>
            <a:ext cx="3446100" cy="1615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Conducting interviews, paper and digital wireframing, low and high-fidelity prototyping, conducting usability studies, accounting for accessibility, and iterating on designs.</a:t>
            </a:r>
            <a:endParaRPr lang="en-US"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p43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43"/>
          <p:cNvSpPr/>
          <p:nvPr/>
        </p:nvSpPr>
        <p:spPr>
          <a:xfrm>
            <a:off x="645441" y="1662440"/>
            <a:ext cx="257757" cy="256421"/>
          </a:xfrm>
          <a:custGeom>
            <a:avLst/>
            <a:gdLst/>
            <a:ahLst/>
            <a:cxnLst/>
            <a:rect l="l" t="t" r="r" b="b"/>
            <a:pathLst>
              <a:path w="851" h="847" extrusionOk="0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43"/>
          <p:cNvSpPr/>
          <p:nvPr/>
        </p:nvSpPr>
        <p:spPr>
          <a:xfrm>
            <a:off x="4685687" y="1710781"/>
            <a:ext cx="285935" cy="159748"/>
          </a:xfrm>
          <a:custGeom>
            <a:avLst/>
            <a:gdLst/>
            <a:ahLst/>
            <a:cxnLst/>
            <a:rect l="l" t="t" r="r" b="b"/>
            <a:pathLst>
              <a:path w="941" h="526" extrusionOk="0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335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4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44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research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 statements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journey maps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8" name="Google Shape;198;p44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5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4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summary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45"/>
          <p:cNvSpPr txBox="1"/>
          <p:nvPr/>
        </p:nvSpPr>
        <p:spPr>
          <a:xfrm>
            <a:off x="919075" y="2461800"/>
            <a:ext cx="7136100" cy="154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I conducted interviews and created emp</a:t>
            </a:r>
            <a:r>
              <a:rPr lang="hr-HR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a</a:t>
            </a: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t</a:t>
            </a:r>
            <a:r>
              <a:rPr lang="hr-HR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h</a:t>
            </a: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y maps to understand the users I'm designing for and their needs</a:t>
            </a:r>
            <a:r>
              <a:rPr lang="hr-HR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.</a:t>
            </a: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 </a:t>
            </a:r>
            <a:r>
              <a:rPr lang="hr-HR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A</a:t>
            </a:r>
            <a:r>
              <a:rPr lang="en-US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 primary user group identified through research was</a:t>
            </a:r>
            <a:r>
              <a:rPr lang="hr-HR" sz="13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 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want</a:t>
            </a:r>
            <a:r>
              <a:rPr kumimoji="0" lang="hr-HR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buy and thus donate money to the shelter. </a:t>
            </a:r>
            <a:endParaRPr kumimoji="0" lang="hr-HR" altLang="en-US" sz="1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addition to sales, in order to promote the shelter, respondents showed interest in monitoring animals, adoptions, volunteers, donors, etc.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45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45"/>
          <p:cNvSpPr/>
          <p:nvPr/>
        </p:nvSpPr>
        <p:spPr>
          <a:xfrm>
            <a:off x="4373201" y="1744926"/>
            <a:ext cx="227849" cy="227849"/>
          </a:xfrm>
          <a:custGeom>
            <a:avLst/>
            <a:gdLst/>
            <a:ahLst/>
            <a:cxnLst/>
            <a:rect l="l" t="t" r="r" b="b"/>
            <a:pathLst>
              <a:path w="940" h="941" extrusionOk="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pain points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46"/>
          <p:cNvSpPr txBox="1"/>
          <p:nvPr/>
        </p:nvSpPr>
        <p:spPr>
          <a:xfrm>
            <a:off x="441463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Time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4" name="Google Shape;214;p46"/>
          <p:cNvSpPr txBox="1"/>
          <p:nvPr/>
        </p:nvSpPr>
        <p:spPr>
          <a:xfrm>
            <a:off x="441475" y="2522475"/>
            <a:ext cx="18726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Working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adults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and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students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are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too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busy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visit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dirty="0"/>
          </a:p>
        </p:txBody>
      </p:sp>
      <p:sp>
        <p:nvSpPr>
          <p:cNvPr id="215" name="Google Shape;215;p46"/>
          <p:cNvSpPr txBox="1"/>
          <p:nvPr/>
        </p:nvSpPr>
        <p:spPr>
          <a:xfrm>
            <a:off x="3519025" y="1955047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err="1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Accessibility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6" name="Google Shape;216;p46"/>
          <p:cNvSpPr txBox="1"/>
          <p:nvPr/>
        </p:nvSpPr>
        <p:spPr>
          <a:xfrm>
            <a:off x="3557125" y="2540674"/>
            <a:ext cx="18726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There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are no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platforms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sales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and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review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work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dirty="0"/>
          </a:p>
        </p:txBody>
      </p:sp>
      <p:sp>
        <p:nvSpPr>
          <p:cNvPr id="217" name="Google Shape;217;p46"/>
          <p:cNvSpPr txBox="1"/>
          <p:nvPr/>
        </p:nvSpPr>
        <p:spPr>
          <a:xfrm>
            <a:off x="6446443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IA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8" name="Google Shape;218;p46"/>
          <p:cNvSpPr txBox="1"/>
          <p:nvPr/>
        </p:nvSpPr>
        <p:spPr>
          <a:xfrm>
            <a:off x="6488975" y="2515322"/>
            <a:ext cx="18726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Easy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-to-use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intuitive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software to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help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streamline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oprations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like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monitoring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animals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volunteers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donors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hr-HR" sz="12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licecing</a:t>
            </a:r>
            <a:r>
              <a:rPr lang="hr-H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200" dirty="0"/>
          </a:p>
        </p:txBody>
      </p:sp>
      <p:sp>
        <p:nvSpPr>
          <p:cNvPr id="221" name="Google Shape;221;p46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2" name="Google Shape;222;p46"/>
          <p:cNvSpPr/>
          <p:nvPr/>
        </p:nvSpPr>
        <p:spPr>
          <a:xfrm>
            <a:off x="4135664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3" name="Google Shape;223;p46"/>
          <p:cNvSpPr/>
          <p:nvPr/>
        </p:nvSpPr>
        <p:spPr>
          <a:xfrm>
            <a:off x="7104829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7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lang="hr-HR" sz="24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Alisa</a:t>
            </a:r>
            <a:endParaRPr sz="2400" b="1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0" name="Google Shape;23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201" y="1083375"/>
            <a:ext cx="5265248" cy="29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7"/>
          <p:cNvSpPr txBox="1"/>
          <p:nvPr/>
        </p:nvSpPr>
        <p:spPr>
          <a:xfrm>
            <a:off x="517675" y="1674400"/>
            <a:ext cx="21846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 statement:</a:t>
            </a:r>
            <a:endParaRPr dirty="0"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Alisa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a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busy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dog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lover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who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needs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app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for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purchasing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items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from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because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that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way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can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donate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to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shelter</a:t>
            </a:r>
            <a:r>
              <a:rPr lang="hr-HR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3E7256-999C-449D-A4D5-F84830054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276" y="1078450"/>
            <a:ext cx="6394552" cy="375808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journey map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8" name="Google Shape;238;p48"/>
          <p:cNvSpPr txBox="1"/>
          <p:nvPr/>
        </p:nvSpPr>
        <p:spPr>
          <a:xfrm>
            <a:off x="6011725" y="2294700"/>
            <a:ext cx="1332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user journey map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p48"/>
          <p:cNvSpPr txBox="1"/>
          <p:nvPr/>
        </p:nvSpPr>
        <p:spPr>
          <a:xfrm>
            <a:off x="464510" y="1522550"/>
            <a:ext cx="2421300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Mapping 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Alisa</a:t>
            </a: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’s user journey revealed how helpful it would be for </a:t>
            </a:r>
            <a:b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users to have access to a dedicated </a:t>
            </a:r>
            <a:r>
              <a:rPr lang="hr-HR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AnimalShelter’s</a:t>
            </a:r>
            <a:r>
              <a:rPr lang="hr-H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web site.</a:t>
            </a:r>
            <a:endParaRPr dirty="0"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147798A1-5DE9-40FC-A673-A2CAF9F18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506" y="1032835"/>
            <a:ext cx="6446219" cy="36242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15967</TotalTime>
  <Words>996</Words>
  <Application>Microsoft Office PowerPoint</Application>
  <PresentationFormat>On-screen Show (16:9)</PresentationFormat>
  <Paragraphs>125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Open Sans SemiBold</vt:lpstr>
      <vt:lpstr>Roboto Light</vt:lpstr>
      <vt:lpstr>Google Sans</vt:lpstr>
      <vt:lpstr>Google Sans Medium</vt:lpstr>
      <vt:lpstr>Arial</vt:lpstr>
      <vt:lpstr>Open Sans</vt:lpstr>
      <vt:lpstr>Calibri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</dc:creator>
  <cp:lastModifiedBy>Kristina Dunai</cp:lastModifiedBy>
  <cp:revision>8</cp:revision>
  <dcterms:modified xsi:type="dcterms:W3CDTF">2021-10-18T12:24:12Z</dcterms:modified>
</cp:coreProperties>
</file>